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75" r:id="rId3"/>
    <p:sldId id="256" r:id="rId4"/>
    <p:sldId id="258" r:id="rId5"/>
    <p:sldId id="259" r:id="rId6"/>
    <p:sldId id="264" r:id="rId7"/>
    <p:sldId id="272" r:id="rId8"/>
    <p:sldId id="271" r:id="rId9"/>
    <p:sldId id="274" r:id="rId10"/>
    <p:sldId id="266" r:id="rId11"/>
    <p:sldId id="268" r:id="rId12"/>
    <p:sldId id="261" r:id="rId13"/>
    <p:sldId id="267" r:id="rId14"/>
    <p:sldId id="262" r:id="rId15"/>
    <p:sldId id="260" r:id="rId16"/>
    <p:sldId id="265" r:id="rId17"/>
    <p:sldId id="270" r:id="rId18"/>
    <p:sldId id="278" r:id="rId19"/>
    <p:sldId id="279" r:id="rId20"/>
    <p:sldId id="280" r:id="rId21"/>
    <p:sldId id="273" r:id="rId22"/>
    <p:sldId id="263" r:id="rId23"/>
    <p:sldId id="277" r:id="rId24"/>
    <p:sldId id="27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15B36A7-BBEF-3C4D-B7F7-68A7E2AF94DF}">
          <p14:sldIdLst>
            <p14:sldId id="257"/>
            <p14:sldId id="275"/>
            <p14:sldId id="256"/>
          </p14:sldIdLst>
        </p14:section>
        <p14:section name="Intro" id="{3CA81789-DDA9-2845-9336-FFA74EBB96FE}">
          <p14:sldIdLst>
            <p14:sldId id="258"/>
            <p14:sldId id="259"/>
          </p14:sldIdLst>
        </p14:section>
        <p14:section name="Frameworks" id="{536E4B4C-A85F-C340-8F09-7F8C4B298776}">
          <p14:sldIdLst>
            <p14:sldId id="264"/>
            <p14:sldId id="272"/>
            <p14:sldId id="271"/>
            <p14:sldId id="274"/>
          </p14:sldIdLst>
        </p14:section>
        <p14:section name="Widgets" id="{ECFAF6E5-CBDA-0F4D-9186-81361DE10C5F}">
          <p14:sldIdLst>
            <p14:sldId id="266"/>
            <p14:sldId id="268"/>
            <p14:sldId id="261"/>
            <p14:sldId id="267"/>
            <p14:sldId id="262"/>
          </p14:sldIdLst>
        </p14:section>
        <p14:section name="Actions" id="{47E300D3-299A-4145-B91F-B93E4297C38E}">
          <p14:sldIdLst>
            <p14:sldId id="260"/>
            <p14:sldId id="265"/>
            <p14:sldId id="270"/>
            <p14:sldId id="278"/>
            <p14:sldId id="279"/>
            <p14:sldId id="280"/>
          </p14:sldIdLst>
        </p14:section>
        <p14:section name="Summary" id="{7DEAAC59-0C83-8547-A2EF-B9BC66BCFE25}">
          <p14:sldIdLst>
            <p14:sldId id="273"/>
            <p14:sldId id="263"/>
          </p14:sldIdLst>
        </p14:section>
        <p14:section name="What About Us" id="{0B9F1EFE-5F9D-2F43-A09E-E274001963E6}">
          <p14:sldIdLst>
            <p14:sldId id="277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65"/>
    <p:restoredTop sz="96327"/>
  </p:normalViewPr>
  <p:slideViewPr>
    <p:cSldViewPr snapToGrid="0">
      <p:cViewPr varScale="1">
        <p:scale>
          <a:sx n="166" d="100"/>
          <a:sy n="166" d="100"/>
        </p:scale>
        <p:origin x="200" y="1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96CDF-0B12-C141-8B4C-098802696027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A727EFAC-00E9-7944-9F9E-327E9A2857E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973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96CDF-0B12-C141-8B4C-098802696027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7EFAC-00E9-7944-9F9E-327E9A2857EC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925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96CDF-0B12-C141-8B4C-098802696027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7EFAC-00E9-7944-9F9E-327E9A2857E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967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96CDF-0B12-C141-8B4C-098802696027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7EFAC-00E9-7944-9F9E-327E9A2857EC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27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96CDF-0B12-C141-8B4C-098802696027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7EFAC-00E9-7944-9F9E-327E9A2857E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439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96CDF-0B12-C141-8B4C-098802696027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7EFAC-00E9-7944-9F9E-327E9A2857EC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425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96CDF-0B12-C141-8B4C-098802696027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7EFAC-00E9-7944-9F9E-327E9A2857EC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3985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96CDF-0B12-C141-8B4C-098802696027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7EFAC-00E9-7944-9F9E-327E9A2857EC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134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96CDF-0B12-C141-8B4C-098802696027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7EFAC-00E9-7944-9F9E-327E9A285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44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96CDF-0B12-C141-8B4C-098802696027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7EFAC-00E9-7944-9F9E-327E9A2857EC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431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02F96CDF-0B12-C141-8B4C-098802696027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7EFAC-00E9-7944-9F9E-327E9A2857EC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790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96CDF-0B12-C141-8B4C-098802696027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A727EFAC-00E9-7944-9F9E-327E9A2857E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846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google.com/url?sa=i&amp;url=https%3A%2F%2Fen.wikipedia.org%2Fwiki%2FGraphical_user_interface&amp;psig=AOvVaw0r-6XqQOzIK1e7SICQmcjU&amp;ust=1701456209410000&amp;source=images&amp;cd=vfe&amp;opi=89978449&amp;ved=0CBIQjRxqGAoTCOiY_rmw7IIDFQAAAAAdAAAAABCxAQ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ipywidgets.readthedocs.io/en/8.1.5/examples/Using%20Interact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23C7F-E371-CDF0-1E4B-20DE9B0F2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68A5B-A3CC-53A0-AE45-0E96D1799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3753"/>
            <a:ext cx="10515600" cy="4323209"/>
          </a:xfrm>
        </p:spPr>
        <p:txBody>
          <a:bodyPr/>
          <a:lstStyle/>
          <a:p>
            <a:r>
              <a:rPr lang="en-US" dirty="0"/>
              <a:t>Assignment stuff:</a:t>
            </a:r>
          </a:p>
          <a:p>
            <a:pPr lvl="1"/>
            <a:r>
              <a:rPr lang="en-US" dirty="0"/>
              <a:t>Ask up front if you have anything quick. </a:t>
            </a:r>
          </a:p>
          <a:p>
            <a:pPr lvl="1"/>
            <a:r>
              <a:rPr lang="en-US" dirty="0"/>
              <a:t>If there’s something you want to dig into more, please ask at the end. </a:t>
            </a:r>
          </a:p>
          <a:p>
            <a:r>
              <a:rPr lang="en-US" dirty="0"/>
              <a:t>Today’s excitement!!!!</a:t>
            </a:r>
          </a:p>
          <a:p>
            <a:pPr lvl="1"/>
            <a:r>
              <a:rPr lang="en-US" dirty="0" err="1"/>
              <a:t>Ipwidgets</a:t>
            </a:r>
            <a:r>
              <a:rPr lang="en-US" dirty="0"/>
              <a:t> for basic interactivity/GUI. </a:t>
            </a:r>
          </a:p>
          <a:p>
            <a:pPr lvl="1"/>
            <a:r>
              <a:rPr lang="en-US" dirty="0"/>
              <a:t>Callbacks, registration, listening functions. (This is an important concept in the future).</a:t>
            </a:r>
          </a:p>
          <a:p>
            <a:pPr lvl="1"/>
            <a:r>
              <a:rPr lang="en-US" dirty="0"/>
              <a:t>The UI stuff is not something you’re evaluated on, its mainly an exercise in tackling new libraries and adapting our code to the library. That’s needed. </a:t>
            </a:r>
          </a:p>
          <a:p>
            <a:pPr lvl="1"/>
            <a:r>
              <a:rPr lang="en-US" dirty="0"/>
              <a:t>In future data exploration stuff, you could use some of this to make your lives easier/better as a UI might help. It might be useful on the first ML assignment, though it isn’t mandatory. </a:t>
            </a:r>
          </a:p>
        </p:txBody>
      </p:sp>
    </p:spTree>
    <p:extLst>
      <p:ext uri="{BB962C8B-B14F-4D97-AF65-F5344CB8AC3E}">
        <p14:creationId xmlns:p14="http://schemas.microsoft.com/office/powerpoint/2010/main" val="2698831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119B5-79B5-ED79-A6D4-5A7A1B4C4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the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79328-8EA1-F2DA-55DC-2A8091297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Widgets, so many widgets…</a:t>
            </a:r>
          </a:p>
        </p:txBody>
      </p:sp>
      <p:pic>
        <p:nvPicPr>
          <p:cNvPr id="1026" name="Picture 2" descr="Shitshows As far as the eye can see - Buzz and Woody (Toy Story) Meme Meme  Generator">
            <a:extLst>
              <a:ext uri="{FF2B5EF4-FFF2-40B4-BE49-F238E27FC236}">
                <a16:creationId xmlns:a16="http://schemas.microsoft.com/office/drawing/2014/main" id="{9ACFB755-80BD-3F74-F306-C1DE7F0A7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216" y="2705100"/>
            <a:ext cx="76200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811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75138-C6FD-27DC-6850-F323CBC46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Widget Options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0782C-168D-84E4-4937-33B796EED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957" y="1853755"/>
            <a:ext cx="11370365" cy="1391654"/>
          </a:xfrm>
        </p:spPr>
        <p:txBody>
          <a:bodyPr/>
          <a:lstStyle/>
          <a:p>
            <a:r>
              <a:rPr lang="en-US" dirty="0"/>
              <a:t>For the most part, we can make widgets that correspond to what we’d have on a website. </a:t>
            </a:r>
          </a:p>
          <a:p>
            <a:pPr lvl="1"/>
            <a:r>
              <a:rPr lang="en-US" dirty="0"/>
              <a:t>There are a large number of these widgets, we’ll only focus on a few. </a:t>
            </a:r>
          </a:p>
          <a:p>
            <a:r>
              <a:rPr lang="en-US" dirty="0"/>
              <a:t>There are a few broad classes – buttons/boxes/sliders, text boxes, and layout items. </a:t>
            </a:r>
          </a:p>
        </p:txBody>
      </p:sp>
      <p:pic>
        <p:nvPicPr>
          <p:cNvPr id="2050" name="Picture 2" descr="Bring your Jupyter Notebook to life with interactive widgets | by Semi Koen  | Towards Data Science">
            <a:extLst>
              <a:ext uri="{FF2B5EF4-FFF2-40B4-BE49-F238E27FC236}">
                <a16:creationId xmlns:a16="http://schemas.microsoft.com/office/drawing/2014/main" id="{DAECE109-8D6E-9B3E-B0C9-59ED39AEA6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30"/>
          <a:stretch/>
        </p:blipFill>
        <p:spPr bwMode="auto">
          <a:xfrm>
            <a:off x="1249848" y="3245408"/>
            <a:ext cx="10006736" cy="361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925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86A71-4952-EEE7-2290-51DF86CFB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Widgets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64856-77CC-0662-E7DF-C9124CF56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50720"/>
            <a:ext cx="10525073" cy="4102761"/>
          </a:xfrm>
        </p:spPr>
        <p:txBody>
          <a:bodyPr/>
          <a:lstStyle/>
          <a:p>
            <a:r>
              <a:rPr lang="en-US" dirty="0"/>
              <a:t>Each widget, or UI element, has properties and our code responds to them. </a:t>
            </a:r>
          </a:p>
          <a:p>
            <a:r>
              <a:rPr lang="en-US" dirty="0"/>
              <a:t>When a button is pushed, a value is changed, or a box is checked, we do something in response. </a:t>
            </a:r>
          </a:p>
          <a:p>
            <a:r>
              <a:rPr lang="en-US" dirty="0"/>
              <a:t>We normally just “sit” or endlessly loop waiting for something to happen. </a:t>
            </a:r>
          </a:p>
          <a:p>
            <a:r>
              <a:rPr lang="en-US" dirty="0"/>
              <a:t>Later, in the machine learning stuff, we’ll use this concept more:</a:t>
            </a:r>
          </a:p>
          <a:p>
            <a:pPr lvl="1"/>
            <a:r>
              <a:rPr lang="en-US" dirty="0"/>
              <a:t>We have long loops to train models. </a:t>
            </a:r>
          </a:p>
          <a:p>
            <a:pPr lvl="1"/>
            <a:r>
              <a:rPr lang="en-US" dirty="0"/>
              <a:t>We can register callbacks to do certain actions during that process, like write a log, save a copy, or stop if the results are good enough. </a:t>
            </a:r>
          </a:p>
          <a:p>
            <a:r>
              <a:rPr lang="en-US" dirty="0"/>
              <a:t>So a GUI based app is largely a big loop (or ‘wait’), with a function for each element calling action. </a:t>
            </a:r>
          </a:p>
        </p:txBody>
      </p:sp>
    </p:spTree>
    <p:extLst>
      <p:ext uri="{BB962C8B-B14F-4D97-AF65-F5344CB8AC3E}">
        <p14:creationId xmlns:p14="http://schemas.microsoft.com/office/powerpoint/2010/main" val="4085609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73B14-B5D4-8CFA-33CA-DB4BA55DB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Separating Parts of a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C82CA-9939-8F79-3066-D757BFECF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10097691" cy="4037749"/>
          </a:xfrm>
        </p:spPr>
        <p:txBody>
          <a:bodyPr/>
          <a:lstStyle/>
          <a:p>
            <a:r>
              <a:rPr lang="en-US" dirty="0"/>
              <a:t>As we make our program, we can keep two parts separate. </a:t>
            </a:r>
          </a:p>
          <a:p>
            <a:pPr lvl="1"/>
            <a:r>
              <a:rPr lang="en-US" dirty="0"/>
              <a:t>Logic – we had a working poker game that has functionality, but using it is weird and annoying.</a:t>
            </a:r>
          </a:p>
          <a:p>
            <a:pPr lvl="1"/>
            <a:r>
              <a:rPr lang="en-US" dirty="0"/>
              <a:t>UI – we can make an interface to allow the interaction with the logic (i.e. call functions). </a:t>
            </a:r>
          </a:p>
          <a:p>
            <a:r>
              <a:rPr lang="en-US" dirty="0"/>
              <a:t>Those two things are separate, and independent. </a:t>
            </a:r>
          </a:p>
          <a:p>
            <a:pPr lvl="1"/>
            <a:r>
              <a:rPr lang="en-US" dirty="0"/>
              <a:t>We could make another UI that calls the same functions, either will work. </a:t>
            </a:r>
          </a:p>
          <a:p>
            <a:r>
              <a:rPr lang="en-US" dirty="0"/>
              <a:t>We can always swap out one UI for another, the logic of the code stays. </a:t>
            </a:r>
          </a:p>
          <a:p>
            <a:pPr lvl="1"/>
            <a:r>
              <a:rPr lang="en-US" dirty="0"/>
              <a:t>This is why things can work semi-seamlessly on an app, website, mobile website,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We can have the data and functions in a website stored. The UI elements grab parts as needed, but each can work with the same data, just displaying it differently once grabbed. 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326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9066C-66BD-D188-C2A4-182002466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Widgets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2E6FF-31ED-3E1F-CECB-72BB8132E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/>
          <a:lstStyle/>
          <a:p>
            <a:r>
              <a:rPr lang="en-US" dirty="0"/>
              <a:t>Our widget-based UI isn’t a full GUI, it is more like a webpage. </a:t>
            </a:r>
          </a:p>
          <a:p>
            <a:r>
              <a:rPr lang="en-US" dirty="0"/>
              <a:t>We can embed any of the widgets in our notebook’s display. </a:t>
            </a:r>
          </a:p>
          <a:p>
            <a:r>
              <a:rPr lang="en-US" dirty="0"/>
              <a:t>We can weave those widgets in with our needs, for example:</a:t>
            </a:r>
          </a:p>
          <a:p>
            <a:pPr lvl="1"/>
            <a:r>
              <a:rPr lang="en-US" dirty="0"/>
              <a:t>Exploring correlations – choose x and y for a scatter plot. </a:t>
            </a:r>
          </a:p>
          <a:p>
            <a:pPr lvl="1"/>
            <a:r>
              <a:rPr lang="en-US" dirty="0"/>
              <a:t>Checking distributions – swap between values for a histogram. </a:t>
            </a:r>
          </a:p>
          <a:p>
            <a:pPr lvl="1"/>
            <a:r>
              <a:rPr lang="en-US" dirty="0"/>
              <a:t>Looking at many features – use tabs to change what we see on the fly. </a:t>
            </a:r>
          </a:p>
          <a:p>
            <a:pPr lvl="1"/>
            <a:r>
              <a:rPr lang="en-US" dirty="0"/>
              <a:t>Performing multiple trials – use input widgets to get settings/config without changing code. </a:t>
            </a:r>
          </a:p>
          <a:p>
            <a:r>
              <a:rPr lang="en-US" dirty="0"/>
              <a:t>In our “backend” code – we may want to make a function per action, then deal with changes there. </a:t>
            </a:r>
          </a:p>
        </p:txBody>
      </p:sp>
    </p:spTree>
    <p:extLst>
      <p:ext uri="{BB962C8B-B14F-4D97-AF65-F5344CB8AC3E}">
        <p14:creationId xmlns:p14="http://schemas.microsoft.com/office/powerpoint/2010/main" val="463016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3043E-FA84-2565-7214-D2E4AF5BB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A202A-B428-540F-E581-5CE9DD610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53754"/>
            <a:ext cx="7331853" cy="4291014"/>
          </a:xfrm>
        </p:spPr>
        <p:txBody>
          <a:bodyPr>
            <a:normAutofit/>
          </a:bodyPr>
          <a:lstStyle/>
          <a:p>
            <a:r>
              <a:rPr lang="en-US" dirty="0"/>
              <a:t>When using a GUI the execution of code tends to be based on user actions like clicks and button presses. </a:t>
            </a:r>
          </a:p>
          <a:p>
            <a:pPr lvl="1"/>
            <a:r>
              <a:rPr lang="en-US" dirty="0"/>
              <a:t>In “backend” code (no UI) things just run. </a:t>
            </a:r>
          </a:p>
          <a:p>
            <a:r>
              <a:rPr lang="en-US" dirty="0"/>
              <a:t>We need to build things to respond to action, not run in sequence. </a:t>
            </a:r>
          </a:p>
          <a:p>
            <a:r>
              <a:rPr lang="en-US" dirty="0"/>
              <a:t>This is done through the idea of a callback. </a:t>
            </a:r>
          </a:p>
          <a:p>
            <a:pPr lvl="1"/>
            <a:r>
              <a:rPr lang="en-US" dirty="0"/>
              <a:t>Define an action that will happen in a function. </a:t>
            </a:r>
          </a:p>
          <a:p>
            <a:pPr lvl="1"/>
            <a:r>
              <a:rPr lang="en-US" dirty="0"/>
              <a:t>Attach that function to a UI element. </a:t>
            </a:r>
          </a:p>
          <a:p>
            <a:pPr lvl="1"/>
            <a:r>
              <a:rPr lang="en-US" dirty="0"/>
              <a:t>The library ties those two together, so the function is called. </a:t>
            </a:r>
          </a:p>
          <a:p>
            <a:r>
              <a:rPr lang="en-US" dirty="0"/>
              <a:t>Our code is built to respond to UI element changes. </a:t>
            </a:r>
          </a:p>
        </p:txBody>
      </p:sp>
      <p:pic>
        <p:nvPicPr>
          <p:cNvPr id="1026" name="Picture 2" descr="Graphical user interface - Wikipedia">
            <a:hlinkClick r:id="rId2"/>
            <a:extLst>
              <a:ext uri="{FF2B5EF4-FFF2-40B4-BE49-F238E27FC236}">
                <a16:creationId xmlns:a16="http://schemas.microsoft.com/office/drawing/2014/main" id="{E2304D4C-0BF6-DC81-5A60-AC084C3B0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852" y="3249592"/>
            <a:ext cx="4851400" cy="334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87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CAE99-F12D-18D3-714F-923275A32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08F2C-371A-F565-206F-B9C2CED79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1853754"/>
            <a:ext cx="10740421" cy="41997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Callbacks are an important and frequently used concept. </a:t>
            </a:r>
          </a:p>
          <a:p>
            <a:pPr lvl="1"/>
            <a:r>
              <a:rPr lang="en-US" dirty="0"/>
              <a:t>When this thing happens (click, error, upload, new round, scroll), do this other thing (some function).</a:t>
            </a:r>
          </a:p>
          <a:p>
            <a:pPr lvl="1"/>
            <a:r>
              <a:rPr lang="en-US" dirty="0"/>
              <a:t>The callback function is set to automatically trigger and do the needed. </a:t>
            </a:r>
          </a:p>
          <a:p>
            <a:r>
              <a:rPr lang="en-US" dirty="0"/>
              <a:t>Here, we have an action ready to go for each UI element. </a:t>
            </a:r>
          </a:p>
          <a:p>
            <a:pPr lvl="1"/>
            <a:r>
              <a:rPr lang="en-US" dirty="0"/>
              <a:t>Those action (or the code for them) is ‘registered’ or attached to some event trigger (e.g. button)</a:t>
            </a:r>
          </a:p>
          <a:p>
            <a:pPr lvl="1"/>
            <a:r>
              <a:rPr lang="en-US" dirty="0"/>
              <a:t>Separation of UI and logic – the logic is in the same function, the UI triggers it, the library manages that. </a:t>
            </a:r>
          </a:p>
          <a:p>
            <a:r>
              <a:rPr lang="en-US" b="1" dirty="0"/>
              <a:t>If our original code is well encapsulated, this can be relatively easy. </a:t>
            </a:r>
          </a:p>
          <a:p>
            <a:pPr lvl="1"/>
            <a:r>
              <a:rPr lang="en-US" dirty="0"/>
              <a:t>This may trigger refactoring, or rewriting working code to be better organized. E.g. </a:t>
            </a:r>
            <a:r>
              <a:rPr lang="en-US" dirty="0" err="1"/>
              <a:t>func</a:t>
            </a:r>
            <a:r>
              <a:rPr lang="en-US" dirty="0"/>
              <a:t> does 2 things. </a:t>
            </a:r>
          </a:p>
          <a:p>
            <a:r>
              <a:rPr lang="en-US" dirty="0"/>
              <a:t>In machine learning, we’ll use them for logging and monitoring. </a:t>
            </a:r>
          </a:p>
          <a:p>
            <a:pPr lvl="1"/>
            <a:r>
              <a:rPr lang="en-US" dirty="0"/>
              <a:t>Every time one round of training progresses, do some actions. </a:t>
            </a:r>
          </a:p>
        </p:txBody>
      </p:sp>
    </p:spTree>
    <p:extLst>
      <p:ext uri="{BB962C8B-B14F-4D97-AF65-F5344CB8AC3E}">
        <p14:creationId xmlns:p14="http://schemas.microsoft.com/office/powerpoint/2010/main" val="3870091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7DA5A-7073-C18C-104A-693999387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Based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49B5F-9CD4-50FB-DAA3-D53BABDEC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/>
          <a:lstStyle/>
          <a:p>
            <a:r>
              <a:rPr lang="en-US" dirty="0"/>
              <a:t>GUI based programs are normally always waiting to do something. </a:t>
            </a:r>
          </a:p>
          <a:p>
            <a:r>
              <a:rPr lang="en-US" dirty="0"/>
              <a:t>Each action calls back to some function, this does stuff – run calculations, update values, save data, whatever….</a:t>
            </a:r>
          </a:p>
          <a:p>
            <a:r>
              <a:rPr lang="en-US" dirty="0"/>
              <a:t>The functions that are callbacks will execute in ‘rounds’:</a:t>
            </a:r>
          </a:p>
          <a:p>
            <a:pPr lvl="1"/>
            <a:r>
              <a:rPr lang="en-US" dirty="0"/>
              <a:t>Whatever function gets triggered will run, when done it’ll return/update. </a:t>
            </a:r>
          </a:p>
          <a:p>
            <a:pPr lvl="1"/>
            <a:r>
              <a:rPr lang="en-US" dirty="0"/>
              <a:t>Once complete, we are back to waiting. </a:t>
            </a:r>
          </a:p>
          <a:p>
            <a:r>
              <a:rPr lang="en-US" dirty="0"/>
              <a:t>Functions should either complete a process, or call others to complete it:</a:t>
            </a:r>
          </a:p>
          <a:p>
            <a:pPr lvl="1"/>
            <a:r>
              <a:rPr lang="en-US" dirty="0"/>
              <a:t>Generally easier to make callback function = 1 real action action. (deal, find winner, add bank)</a:t>
            </a:r>
          </a:p>
          <a:p>
            <a:pPr lvl="1"/>
            <a:r>
              <a:rPr lang="en-US" dirty="0"/>
              <a:t>We don’t want to or can’t rely on other things – that function call does it all. </a:t>
            </a:r>
          </a:p>
        </p:txBody>
      </p:sp>
    </p:spTree>
    <p:extLst>
      <p:ext uri="{BB962C8B-B14F-4D97-AF65-F5344CB8AC3E}">
        <p14:creationId xmlns:p14="http://schemas.microsoft.com/office/powerpoint/2010/main" val="82721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FE599-C746-F7B8-DE0B-1536309DF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MVC to the GUI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1075C-3576-9AE0-39DA-4765FBE68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997" y="1853754"/>
            <a:ext cx="6315584" cy="4199727"/>
          </a:xfrm>
        </p:spPr>
        <p:txBody>
          <a:bodyPr>
            <a:normAutofit/>
          </a:bodyPr>
          <a:lstStyle/>
          <a:p>
            <a:r>
              <a:rPr lang="en-US" dirty="0"/>
              <a:t>The MVC concept we saw in OOP works with this. </a:t>
            </a:r>
          </a:p>
          <a:p>
            <a:r>
              <a:rPr lang="en-US" dirty="0"/>
              <a:t>The view (GUI) gets data to show and sends input.</a:t>
            </a:r>
          </a:p>
          <a:p>
            <a:r>
              <a:rPr lang="en-US" dirty="0"/>
              <a:t>The controller (obj.) does the ‘work’</a:t>
            </a:r>
          </a:p>
          <a:p>
            <a:r>
              <a:rPr lang="en-US" dirty="0"/>
              <a:t>The changes in data are updated in the data store*.</a:t>
            </a:r>
          </a:p>
          <a:p>
            <a:pPr lvl="1"/>
            <a:r>
              <a:rPr lang="en-US" dirty="0"/>
              <a:t>For us, we just have an object to hold data. </a:t>
            </a:r>
          </a:p>
          <a:p>
            <a:pPr lvl="1"/>
            <a:r>
              <a:rPr lang="en-US" dirty="0"/>
              <a:t>In other cases this might be </a:t>
            </a:r>
            <a:r>
              <a:rPr lang="en-US" dirty="0" err="1"/>
              <a:t>db</a:t>
            </a:r>
            <a:r>
              <a:rPr lang="en-US" dirty="0"/>
              <a:t>/disk. E.g. we are </a:t>
            </a:r>
            <a:r>
              <a:rPr lang="en-US" dirty="0" err="1"/>
              <a:t>xforming</a:t>
            </a:r>
            <a:r>
              <a:rPr lang="en-US" dirty="0"/>
              <a:t> data, then it is saved to disk. C ‘working’ data may be temp.</a:t>
            </a:r>
          </a:p>
          <a:p>
            <a:r>
              <a:rPr lang="en-US" dirty="0"/>
              <a:t>View can’t impact data directly. </a:t>
            </a:r>
          </a:p>
          <a:p>
            <a:r>
              <a:rPr lang="en-US" dirty="0"/>
              <a:t>I use an analog of a turn based game….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937F59C-A6E9-58B5-A4A8-0A617B5AFE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3" t="5203" r="4437" b="7841"/>
          <a:stretch/>
        </p:blipFill>
        <p:spPr bwMode="auto">
          <a:xfrm>
            <a:off x="6461581" y="1858853"/>
            <a:ext cx="5730419" cy="435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116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CEC6D-C503-60DD-B956-501392ED4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 based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16713-1CF2-12C8-E1C8-2362708E4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853754"/>
            <a:ext cx="6575352" cy="4199727"/>
          </a:xfrm>
        </p:spPr>
        <p:txBody>
          <a:bodyPr>
            <a:normAutofit/>
          </a:bodyPr>
          <a:lstStyle/>
          <a:p>
            <a:r>
              <a:rPr lang="en-US" dirty="0"/>
              <a:t>I think a turn based game is a good mental model. </a:t>
            </a:r>
          </a:p>
          <a:p>
            <a:pPr lvl="1"/>
            <a:r>
              <a:rPr lang="en-US" dirty="0"/>
              <a:t>I’m no gamer, but like Civilization. </a:t>
            </a:r>
          </a:p>
          <a:p>
            <a:pPr lvl="1"/>
            <a:r>
              <a:rPr lang="en-US" dirty="0"/>
              <a:t>Model – the ‘stats’ – what you own, money, area on map…</a:t>
            </a:r>
          </a:p>
          <a:p>
            <a:pPr lvl="1"/>
            <a:r>
              <a:rPr lang="en-US" dirty="0"/>
              <a:t>View – what you see. This is updated after each turn. </a:t>
            </a:r>
          </a:p>
          <a:p>
            <a:pPr lvl="1"/>
            <a:r>
              <a:rPr lang="en-US" dirty="0"/>
              <a:t>Controller – the logic of the game, battles, production,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If you’re nerdier, it is also similar to a DB controlling updates.</a:t>
            </a:r>
          </a:p>
          <a:p>
            <a:r>
              <a:rPr lang="en-US" dirty="0"/>
              <a:t>Each turn we provide inputs (V), they process (C), then are saved (M) and we can repeat the process. </a:t>
            </a:r>
          </a:p>
          <a:p>
            <a:pPr lvl="1"/>
            <a:r>
              <a:rPr lang="en-US" dirty="0"/>
              <a:t>I can’t use the view to “take” a square, I have to ask the controller, then it will check (e.g. battle, price) if I can. </a:t>
            </a:r>
          </a:p>
          <a:p>
            <a:pPr lvl="1"/>
            <a:endParaRPr lang="en-US" dirty="0"/>
          </a:p>
        </p:txBody>
      </p:sp>
      <p:pic>
        <p:nvPicPr>
          <p:cNvPr id="6146" name="Picture 2" descr="Hitbox review: 'Civilization VI'">
            <a:extLst>
              <a:ext uri="{FF2B5EF4-FFF2-40B4-BE49-F238E27FC236}">
                <a16:creationId xmlns:a16="http://schemas.microsoft.com/office/drawing/2014/main" id="{38860453-4061-2682-55F6-FA371003A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352" y="2181419"/>
            <a:ext cx="5545311" cy="311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087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016E-9612-E097-2AB3-054764901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Mo’ Housekeeping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64F26-1909-768D-AA9A-EC28BAC66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/>
          <a:lstStyle/>
          <a:p>
            <a:r>
              <a:rPr lang="en-US" dirty="0"/>
              <a:t>Lab 6:</a:t>
            </a:r>
          </a:p>
          <a:p>
            <a:pPr lvl="1"/>
            <a:r>
              <a:rPr lang="en-US" dirty="0"/>
              <a:t>There’s a file posted on </a:t>
            </a:r>
            <a:r>
              <a:rPr lang="en-US" dirty="0" err="1"/>
              <a:t>brighspace</a:t>
            </a:r>
            <a:r>
              <a:rPr lang="en-US" dirty="0"/>
              <a:t> that has the starting point and questions. </a:t>
            </a:r>
          </a:p>
          <a:p>
            <a:pPr lvl="1"/>
            <a:r>
              <a:rPr lang="en-US" dirty="0"/>
              <a:t>GitHub is giving me some error when I try to make an assignment, like it is broken, I will post that once it’s fixed, and you can just copy/paste your file into it. </a:t>
            </a:r>
          </a:p>
          <a:p>
            <a:pPr lvl="2"/>
            <a:r>
              <a:rPr lang="en-US" dirty="0"/>
              <a:t>There’s no testing because of this, just do the file’s directions, there’s nothing automated. </a:t>
            </a:r>
          </a:p>
          <a:p>
            <a:r>
              <a:rPr lang="en-US" dirty="0"/>
              <a:t>Project and practice work:</a:t>
            </a:r>
          </a:p>
          <a:p>
            <a:pPr lvl="1"/>
            <a:r>
              <a:rPr lang="en-US" dirty="0"/>
              <a:t>Dong and I talked yesterday and figured out (broadly) what you guys will do for project work next semester – we can get real estate data in YEG, so you’ll be doing some modelling there.</a:t>
            </a:r>
          </a:p>
          <a:p>
            <a:pPr lvl="1"/>
            <a:r>
              <a:rPr lang="en-US" dirty="0"/>
              <a:t>For practice in pipelines and stuff we can work in some geospatial data. </a:t>
            </a:r>
          </a:p>
          <a:p>
            <a:pPr lvl="1"/>
            <a:r>
              <a:rPr lang="en-US" dirty="0"/>
              <a:t>Ideally, you can start exploring the RE data early in next semester. </a:t>
            </a:r>
          </a:p>
        </p:txBody>
      </p:sp>
    </p:spTree>
    <p:extLst>
      <p:ext uri="{BB962C8B-B14F-4D97-AF65-F5344CB8AC3E}">
        <p14:creationId xmlns:p14="http://schemas.microsoft.com/office/powerpoint/2010/main" val="3353196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1E6E0-57A0-83A1-3676-80D99EE86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013DA-0C15-6546-8B02-317662489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4C1F7E3-2430-EDB2-C962-BB2C2C902A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0" t="10834" r="13025" b="8998"/>
          <a:stretch/>
        </p:blipFill>
        <p:spPr bwMode="auto">
          <a:xfrm>
            <a:off x="186978" y="0"/>
            <a:ext cx="11818044" cy="685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730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8322F-CBB4-4B0F-5BAD-252652308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Building, One Widget at a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526B5-815D-6BDC-D76A-270DA45FF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/>
          <a:lstStyle/>
          <a:p>
            <a:r>
              <a:rPr lang="en-US" dirty="0"/>
              <a:t>For each widget, we generally need to define:</a:t>
            </a:r>
          </a:p>
          <a:p>
            <a:pPr lvl="1"/>
            <a:r>
              <a:rPr lang="en-US" dirty="0"/>
              <a:t>Is there an action attached to it? If so, we need a callback to call it. </a:t>
            </a:r>
          </a:p>
          <a:p>
            <a:pPr lvl="1"/>
            <a:r>
              <a:rPr lang="en-US" dirty="0"/>
              <a:t>Is there data ‘on’ (label/value/text entry) it? If so, where are we getting that? </a:t>
            </a:r>
          </a:p>
          <a:p>
            <a:pPr lvl="1"/>
            <a:r>
              <a:rPr lang="en-US" dirty="0"/>
              <a:t>Where does it go? We have grids and tables and other things to make a custom layout. </a:t>
            </a:r>
          </a:p>
          <a:p>
            <a:r>
              <a:rPr lang="en-US" dirty="0"/>
              <a:t>Creating a GUI application is a pretty simple thing conceptually:</a:t>
            </a:r>
          </a:p>
          <a:p>
            <a:pPr lvl="1"/>
            <a:r>
              <a:rPr lang="en-US" dirty="0"/>
              <a:t>For each thing that needs to happen, attach that to what triggers it, like a button. </a:t>
            </a:r>
          </a:p>
          <a:p>
            <a:pPr lvl="1"/>
            <a:r>
              <a:rPr lang="en-US" dirty="0"/>
              <a:t>For each thing that needs to be shown, attach that to some widget, like a text box. </a:t>
            </a:r>
          </a:p>
          <a:p>
            <a:pPr lvl="1"/>
            <a:r>
              <a:rPr lang="en-US" dirty="0"/>
              <a:t>Once we have each thing we need attached to its UI counterpart, we’re mostly done.</a:t>
            </a:r>
          </a:p>
          <a:p>
            <a:pPr lvl="2"/>
            <a:r>
              <a:rPr lang="en-US" dirty="0"/>
              <a:t>It may be easy to miss things, especially initialization of wrap stuff. (</a:t>
            </a:r>
            <a:r>
              <a:rPr lang="en-US" dirty="0" err="1"/>
              <a:t>e.g</a:t>
            </a:r>
            <a:r>
              <a:rPr lang="en-US" dirty="0"/>
              <a:t> new game). </a:t>
            </a:r>
          </a:p>
          <a:p>
            <a:pPr lvl="2"/>
            <a:r>
              <a:rPr lang="en-US" dirty="0"/>
              <a:t>May need to reset stuff, as the GUI tends to stay active, while Run All is a new go…</a:t>
            </a:r>
          </a:p>
        </p:txBody>
      </p:sp>
    </p:spTree>
    <p:extLst>
      <p:ext uri="{BB962C8B-B14F-4D97-AF65-F5344CB8AC3E}">
        <p14:creationId xmlns:p14="http://schemas.microsoft.com/office/powerpoint/2010/main" val="1980697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BE855-FA48-688C-D3A1-62CC71480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wrap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70EC9-D671-352F-96CA-5A9C8964F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29856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stuff isn’t of critical importance to us, but it is of interest. </a:t>
            </a:r>
          </a:p>
          <a:p>
            <a:r>
              <a:rPr lang="en-US" dirty="0"/>
              <a:t>If we ever need to change a variable or configure something, simple widgets can help. </a:t>
            </a:r>
          </a:p>
          <a:p>
            <a:pPr lvl="1"/>
            <a:r>
              <a:rPr lang="en-US" dirty="0"/>
              <a:t>We commonly change and rerun stuff when exploring data. </a:t>
            </a:r>
          </a:p>
          <a:p>
            <a:r>
              <a:rPr lang="en-US" dirty="0"/>
              <a:t>If we need to present results, this is helpful. </a:t>
            </a:r>
          </a:p>
          <a:p>
            <a:pPr lvl="1"/>
            <a:r>
              <a:rPr lang="en-US" dirty="0"/>
              <a:t>Organize output, allow for customization, and incorporate parameters. </a:t>
            </a:r>
          </a:p>
          <a:p>
            <a:r>
              <a:rPr lang="en-US" dirty="0"/>
              <a:t>The callback concept is important. </a:t>
            </a:r>
          </a:p>
          <a:p>
            <a:r>
              <a:rPr lang="en-US" dirty="0"/>
              <a:t>This is good practice for translating from documentation without it being critical. </a:t>
            </a:r>
          </a:p>
          <a:p>
            <a:r>
              <a:rPr lang="en-US" dirty="0"/>
              <a:t>Separate logic from UI – dealing a hand is an action, it can be triggered by a button, box, message, </a:t>
            </a:r>
            <a:r>
              <a:rPr lang="en-US" dirty="0" err="1"/>
              <a:t>etc</a:t>
            </a:r>
            <a:r>
              <a:rPr lang="en-US" dirty="0"/>
              <a:t>… The idea of what is happening remains, the tool to do it changes. Data/inputs can come from a text line, input box, text field, database lookup,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144132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5B1A-AFC5-CF4C-030C-D5E29D31D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Elements We’ll Make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71655-FC42-FDBD-B1EF-70CEC9718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use of the UI will be simple. </a:t>
            </a:r>
          </a:p>
          <a:p>
            <a:r>
              <a:rPr lang="en-US" dirty="0"/>
              <a:t>We create widgets and attach them to functions.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E9D7FF-6738-051F-6BD4-89962AD4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89" y="3074780"/>
            <a:ext cx="4279900" cy="3670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0F2DCF-04B2-784D-ABCC-0FA8F2A98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054" y="804519"/>
            <a:ext cx="4394200" cy="2552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23E848-A867-1DDD-C277-29D354F1C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954" y="3946906"/>
            <a:ext cx="63373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20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FD0C6-9131-6A23-7D17-DF3B7293A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us?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ACDDC-07FF-8516-959D-C19FDEDAE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278689"/>
          </a:xfrm>
        </p:spPr>
        <p:txBody>
          <a:bodyPr/>
          <a:lstStyle/>
          <a:p>
            <a:r>
              <a:rPr lang="en-US" dirty="0"/>
              <a:t>We will use one part of the </a:t>
            </a:r>
            <a:r>
              <a:rPr lang="en-US" dirty="0" err="1"/>
              <a:t>ipyw</a:t>
            </a:r>
            <a:r>
              <a:rPr lang="en-US" dirty="0"/>
              <a:t> library – interact. </a:t>
            </a:r>
          </a:p>
          <a:p>
            <a:pPr lvl="1"/>
            <a:r>
              <a:rPr lang="en-US" dirty="0">
                <a:hlinkClick r:id="rId2"/>
              </a:rPr>
              <a:t>https://ipywidgets.readthedocs.io/en/8.1.5/examples/Using%20Interact.html</a:t>
            </a:r>
            <a:endParaRPr lang="en-US" dirty="0"/>
          </a:p>
          <a:p>
            <a:r>
              <a:rPr lang="en-US" dirty="0"/>
              <a:t>Interact (roughly) ties the action and the </a:t>
            </a:r>
            <a:r>
              <a:rPr lang="en-US" dirty="0" err="1"/>
              <a:t>ui</a:t>
            </a:r>
            <a:r>
              <a:rPr lang="en-US" dirty="0"/>
              <a:t> item together when making widgets. </a:t>
            </a:r>
          </a:p>
          <a:p>
            <a:pPr lvl="1"/>
            <a:r>
              <a:rPr lang="en-US" dirty="0"/>
              <a:t>This is the simplest way, and the most like “make this button do this”. </a:t>
            </a:r>
          </a:p>
          <a:p>
            <a:pPr lvl="1"/>
            <a:r>
              <a:rPr lang="en-US" dirty="0"/>
              <a:t>There are some defaults that are built in, which are usually good. (E.g. type of control)</a:t>
            </a:r>
          </a:p>
          <a:p>
            <a:pPr lvl="1"/>
            <a:r>
              <a:rPr lang="en-US" dirty="0"/>
              <a:t>If you want more control, you can use the other parts and get fine grail control. </a:t>
            </a:r>
          </a:p>
          <a:p>
            <a:r>
              <a:rPr lang="en-US" dirty="0"/>
              <a:t>We can also use our friend the decorator to wrap the UI around a function. </a:t>
            </a:r>
          </a:p>
          <a:p>
            <a:r>
              <a:rPr lang="en-US" dirty="0"/>
              <a:t>There’s also interactive – which is similar, but returns instead of draws.</a:t>
            </a:r>
          </a:p>
          <a:p>
            <a:pPr lvl="1"/>
            <a:r>
              <a:rPr lang="en-US" dirty="0"/>
              <a:t>Similar to how str or some plotting </a:t>
            </a:r>
            <a:r>
              <a:rPr lang="en-US" dirty="0" err="1"/>
              <a:t>funcs</a:t>
            </a:r>
            <a:r>
              <a:rPr lang="en-US" dirty="0"/>
              <a:t> can return an object, rather than showing it.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37B302-9468-1C9E-2517-A15A89345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2515" y="0"/>
            <a:ext cx="3589485" cy="204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70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CA83D-E6A5-0FCD-45B4-10B97C89D2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UI and Widgets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FD7DCD-BDD0-E89C-914C-C3699B3616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489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12E07-5BAF-8A9E-D996-8201CA01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 with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EDE39-9A6B-C955-0AC2-F5FBA5DF7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/>
          <a:lstStyle/>
          <a:p>
            <a:r>
              <a:rPr lang="en-US" dirty="0"/>
              <a:t>Right now our programs have very little interactivity. </a:t>
            </a:r>
          </a:p>
          <a:p>
            <a:pPr lvl="1"/>
            <a:r>
              <a:rPr lang="en-US" dirty="0"/>
              <a:t>Mostly run from top to bottom. </a:t>
            </a:r>
          </a:p>
          <a:p>
            <a:pPr lvl="1"/>
            <a:r>
              <a:rPr lang="en-US" dirty="0"/>
              <a:t>We can add things like input() to get some data. </a:t>
            </a:r>
          </a:p>
          <a:p>
            <a:r>
              <a:rPr lang="en-US" dirty="0"/>
              <a:t>Most programs don’t work like this, they have an interface. </a:t>
            </a:r>
          </a:p>
          <a:p>
            <a:pPr lvl="1"/>
            <a:r>
              <a:rPr lang="en-US" dirty="0"/>
              <a:t>Text interfaces generally suck for most people. </a:t>
            </a:r>
          </a:p>
          <a:p>
            <a:r>
              <a:rPr lang="en-US" dirty="0"/>
              <a:t>We can (relatively) easily add some interactive bits to our ‘normal’ code. </a:t>
            </a:r>
          </a:p>
          <a:p>
            <a:pPr lvl="1"/>
            <a:r>
              <a:rPr lang="en-US" dirty="0"/>
              <a:t>Replace the function calls for each action with button pushes (or other). </a:t>
            </a:r>
          </a:p>
          <a:p>
            <a:pPr lvl="1"/>
            <a:r>
              <a:rPr lang="en-US" dirty="0"/>
              <a:t>Replace the data that is shown from a print to sending it somewhere (text box). </a:t>
            </a:r>
          </a:p>
          <a:p>
            <a:pPr lvl="1"/>
            <a:r>
              <a:rPr lang="en-US" dirty="0"/>
              <a:t>Functions each have a start/end, we are just redirecting each to a GUI instead of command.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29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A8301-A6E1-7DA4-C2B3-D9F972F8D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User Interfaces (GUI)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497CB-9815-3E5C-D73B-1029800FE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/>
          <a:lstStyle/>
          <a:p>
            <a:r>
              <a:rPr lang="en-US" dirty="0"/>
              <a:t>A GUI is how we interact with most programs as a user. </a:t>
            </a:r>
          </a:p>
          <a:p>
            <a:pPr lvl="1"/>
            <a:r>
              <a:rPr lang="en-US" dirty="0"/>
              <a:t>I.e. we click buttons and type values in some type of window, not a command line. </a:t>
            </a:r>
          </a:p>
          <a:p>
            <a:r>
              <a:rPr lang="en-US" dirty="0"/>
              <a:t>To create a user interface we use some library that provides most of it. </a:t>
            </a:r>
          </a:p>
          <a:p>
            <a:pPr lvl="1"/>
            <a:r>
              <a:rPr lang="en-US" dirty="0"/>
              <a:t>The library has UI elements – buttons, text boxes, menus… that we can use and customize. </a:t>
            </a:r>
          </a:p>
          <a:p>
            <a:pPr lvl="1"/>
            <a:r>
              <a:rPr lang="en-US" dirty="0"/>
              <a:t>We don’t need to do the hard work, just connect the UI to our code. </a:t>
            </a:r>
          </a:p>
          <a:p>
            <a:r>
              <a:rPr lang="en-US" dirty="0"/>
              <a:t>There are lots of UI libraries. </a:t>
            </a:r>
          </a:p>
          <a:p>
            <a:pPr lvl="1"/>
            <a:r>
              <a:rPr lang="en-US" dirty="0"/>
              <a:t>We’ll use </a:t>
            </a:r>
            <a:r>
              <a:rPr lang="en-US" dirty="0" err="1"/>
              <a:t>ipwidgets</a:t>
            </a:r>
            <a:r>
              <a:rPr lang="en-US" dirty="0"/>
              <a:t>, which provides some webpage-like interactivity. </a:t>
            </a:r>
          </a:p>
          <a:p>
            <a:pPr lvl="1"/>
            <a:r>
              <a:rPr lang="en-US" dirty="0"/>
              <a:t>Other libraries like </a:t>
            </a:r>
            <a:r>
              <a:rPr lang="en-US" dirty="0" err="1"/>
              <a:t>tkiner</a:t>
            </a:r>
            <a:r>
              <a:rPr lang="en-US" dirty="0"/>
              <a:t> or </a:t>
            </a:r>
            <a:r>
              <a:rPr lang="en-US" dirty="0" err="1"/>
              <a:t>pyqt</a:t>
            </a:r>
            <a:r>
              <a:rPr lang="en-US" dirty="0"/>
              <a:t> provide a similar basis on which to build ‘real’ apps. </a:t>
            </a:r>
          </a:p>
          <a:p>
            <a:r>
              <a:rPr lang="en-US" dirty="0"/>
              <a:t>The code isn’t overly complex, but it does change somewhat…</a:t>
            </a:r>
          </a:p>
        </p:txBody>
      </p:sp>
    </p:spTree>
    <p:extLst>
      <p:ext uri="{BB962C8B-B14F-4D97-AF65-F5344CB8AC3E}">
        <p14:creationId xmlns:p14="http://schemas.microsoft.com/office/powerpoint/2010/main" val="470609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1AEDD-D025-7791-11F3-FFDA743CA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GUI Frameworks (Side Note)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5CC38-ABE6-68C1-89EE-E2DB8F72B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27868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general, these types of libraries can be large and complex. </a:t>
            </a:r>
          </a:p>
          <a:p>
            <a:pPr lvl="1"/>
            <a:r>
              <a:rPr lang="en-US" dirty="0" err="1"/>
              <a:t>Ipwidgets</a:t>
            </a:r>
            <a:r>
              <a:rPr lang="en-US" dirty="0"/>
              <a:t> is a simple one, that we can use for basic things. </a:t>
            </a:r>
          </a:p>
          <a:p>
            <a:pPr lvl="1"/>
            <a:r>
              <a:rPr lang="en-US" dirty="0"/>
              <a:t>For ds applications we might use something like </a:t>
            </a:r>
            <a:r>
              <a:rPr lang="en-US" dirty="0" err="1"/>
              <a:t>plotly</a:t>
            </a:r>
            <a:r>
              <a:rPr lang="en-US" dirty="0"/>
              <a:t> or </a:t>
            </a:r>
            <a:r>
              <a:rPr lang="en-US" dirty="0" err="1"/>
              <a:t>streamlit</a:t>
            </a:r>
            <a:r>
              <a:rPr lang="en-US" dirty="0"/>
              <a:t> for a UI. </a:t>
            </a:r>
          </a:p>
          <a:p>
            <a:r>
              <a:rPr lang="en-US" dirty="0"/>
              <a:t>Using one of these things involves effort to learn the specific tool. </a:t>
            </a:r>
          </a:p>
          <a:p>
            <a:pPr lvl="1"/>
            <a:r>
              <a:rPr lang="en-US" dirty="0"/>
              <a:t>We’d need to spend some time getting up to speed on the library itself to be ‘good’. </a:t>
            </a:r>
          </a:p>
          <a:p>
            <a:r>
              <a:rPr lang="en-US" dirty="0"/>
              <a:t>Web developers use something like react or angular. </a:t>
            </a:r>
          </a:p>
          <a:p>
            <a:r>
              <a:rPr lang="en-US" dirty="0"/>
              <a:t>Similarly, in ML, we’ll use:</a:t>
            </a:r>
          </a:p>
          <a:p>
            <a:pPr lvl="1"/>
            <a:r>
              <a:rPr lang="en-US" dirty="0" err="1"/>
              <a:t>Sklearn</a:t>
            </a:r>
            <a:r>
              <a:rPr lang="en-US" dirty="0"/>
              <a:t> (pretty universal). </a:t>
            </a:r>
          </a:p>
          <a:p>
            <a:pPr lvl="1"/>
            <a:r>
              <a:rPr lang="en-US" dirty="0" err="1"/>
              <a:t>Tensorflow</a:t>
            </a:r>
            <a:r>
              <a:rPr lang="en-US" dirty="0"/>
              <a:t> (one of two big NN libraries, with </a:t>
            </a:r>
            <a:r>
              <a:rPr lang="en-US" dirty="0" err="1"/>
              <a:t>PyTorch</a:t>
            </a:r>
            <a:r>
              <a:rPr lang="en-US" dirty="0"/>
              <a:t>) </a:t>
            </a:r>
          </a:p>
          <a:p>
            <a:r>
              <a:rPr lang="en-US" dirty="0"/>
              <a:t>In dweeb speak, we call the technologies we work on our ‘tech stack’. </a:t>
            </a:r>
          </a:p>
        </p:txBody>
      </p:sp>
    </p:spTree>
    <p:extLst>
      <p:ext uri="{BB962C8B-B14F-4D97-AF65-F5344CB8AC3E}">
        <p14:creationId xmlns:p14="http://schemas.microsoft.com/office/powerpoint/2010/main" val="338216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149A1-FF4B-BF0A-FAF7-A4802DED1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BDC6D-27FE-9DF8-62CD-511740A4E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PYTHON LIBRARIES AND FRAMEWORKS # | by All-in-one StudyPoint | Medium">
            <a:extLst>
              <a:ext uri="{FF2B5EF4-FFF2-40B4-BE49-F238E27FC236}">
                <a16:creationId xmlns:a16="http://schemas.microsoft.com/office/drawing/2014/main" id="{320A058C-ACE2-6222-8667-9C4D0566B9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3"/>
          <a:stretch/>
        </p:blipFill>
        <p:spPr bwMode="auto">
          <a:xfrm>
            <a:off x="3122199" y="0"/>
            <a:ext cx="5947601" cy="683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283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6D1E5-A244-E1A2-5C03-16F67D46C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The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9344F-C8C3-C93E-733B-256E8154C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298568"/>
          </a:xfrm>
        </p:spPr>
        <p:txBody>
          <a:bodyPr>
            <a:normAutofit/>
          </a:bodyPr>
          <a:lstStyle/>
          <a:p>
            <a:r>
              <a:rPr lang="en-US" dirty="0"/>
              <a:t>These large libraries are common, and in most domains you’ll learn a few. </a:t>
            </a:r>
          </a:p>
          <a:p>
            <a:pPr lvl="1"/>
            <a:r>
              <a:rPr lang="en-US" dirty="0"/>
              <a:t>It’s kind of like learning to speak Newfie or Australian if you speak English. </a:t>
            </a:r>
          </a:p>
          <a:p>
            <a:r>
              <a:rPr lang="en-US" dirty="0"/>
              <a:t>These libraries serve to remove the majority of the ‘infrastructure’ so we can focus:</a:t>
            </a:r>
          </a:p>
          <a:p>
            <a:pPr lvl="1"/>
            <a:r>
              <a:rPr lang="en-US" dirty="0"/>
              <a:t>Thinks like “what’s a button” or “how do I capture a click” are abstracted away. </a:t>
            </a:r>
          </a:p>
          <a:p>
            <a:r>
              <a:rPr lang="en-US" dirty="0"/>
              <a:t>We don’t need to know how to draw anything, we can ”speak API” to the library. </a:t>
            </a:r>
          </a:p>
          <a:p>
            <a:pPr lvl="1"/>
            <a:r>
              <a:rPr lang="en-US" dirty="0"/>
              <a:t>We can use GUI frameworks to only specify what we want, where, and the action attached. </a:t>
            </a:r>
          </a:p>
          <a:p>
            <a:pPr lvl="1"/>
            <a:r>
              <a:rPr lang="en-US" dirty="0"/>
              <a:t>The execution and the UI are not interdependent on each other. </a:t>
            </a:r>
          </a:p>
          <a:p>
            <a:r>
              <a:rPr lang="en-US" dirty="0"/>
              <a:t>The frameworks provide an easy interface and handles complex details internally. </a:t>
            </a:r>
          </a:p>
          <a:p>
            <a:pPr lvl="1"/>
            <a:r>
              <a:rPr lang="en-US" dirty="0"/>
              <a:t>Drawing lines, registering a click, measuring mouse position, </a:t>
            </a:r>
            <a:r>
              <a:rPr lang="en-US" dirty="0" err="1"/>
              <a:t>etc</a:t>
            </a:r>
            <a:r>
              <a:rPr lang="en-US" dirty="0"/>
              <a:t>… are always the same. </a:t>
            </a:r>
          </a:p>
          <a:p>
            <a:pPr lvl="1"/>
            <a:r>
              <a:rPr lang="en-US" dirty="0"/>
              <a:t>We don’t want to learn to do that, we want the higher-level goodness! </a:t>
            </a:r>
          </a:p>
        </p:txBody>
      </p:sp>
    </p:spTree>
    <p:extLst>
      <p:ext uri="{BB962C8B-B14F-4D97-AF65-F5344CB8AC3E}">
        <p14:creationId xmlns:p14="http://schemas.microsoft.com/office/powerpoint/2010/main" val="2958050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98AF0-074B-2EBD-3492-4961E1C7A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IPYWidgets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E02C0-BBB5-2F3A-4810-E8512377F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5100" y="1853754"/>
            <a:ext cx="6705600" cy="4199727"/>
          </a:xfrm>
        </p:spPr>
        <p:txBody>
          <a:bodyPr/>
          <a:lstStyle/>
          <a:p>
            <a:r>
              <a:rPr lang="en-US" dirty="0"/>
              <a:t>We’ll use a library called </a:t>
            </a:r>
            <a:r>
              <a:rPr lang="en-US" dirty="0" err="1"/>
              <a:t>ipywidgets</a:t>
            </a:r>
            <a:r>
              <a:rPr lang="en-US" dirty="0"/>
              <a:t> to make a simple GUI. </a:t>
            </a:r>
          </a:p>
          <a:p>
            <a:r>
              <a:rPr lang="en-US" dirty="0"/>
              <a:t>It is relatively basic and provides elements like we’d see on a website.</a:t>
            </a:r>
          </a:p>
          <a:p>
            <a:r>
              <a:rPr lang="en-US" dirty="0"/>
              <a:t>We can make widgets, tie them to actions and data:</a:t>
            </a:r>
          </a:p>
          <a:p>
            <a:pPr lvl="1"/>
            <a:r>
              <a:rPr lang="en-US" dirty="0"/>
              <a:t>As long as our logic works, the actions should trigger them. 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ipywidgets</a:t>
            </a:r>
            <a:r>
              <a:rPr lang="en-US" dirty="0"/>
              <a:t> handles the details – how do we read the value from a slider, what do we do when it updates, </a:t>
            </a:r>
            <a:r>
              <a:rPr lang="en-US" dirty="0" err="1"/>
              <a:t>etc</a:t>
            </a:r>
            <a:r>
              <a:rPr lang="en-US" dirty="0"/>
              <a:t>….</a:t>
            </a:r>
          </a:p>
          <a:p>
            <a:r>
              <a:rPr lang="en-US" dirty="0"/>
              <a:t>Near 0 of the “how does a GUI work” part is left to us. </a:t>
            </a:r>
          </a:p>
          <a:p>
            <a:pPr lvl="1"/>
            <a:r>
              <a:rPr lang="en-US" dirty="0"/>
              <a:t>We define a </a:t>
            </a:r>
            <a:r>
              <a:rPr lang="en-US" dirty="0" err="1"/>
              <a:t>ipywidgets</a:t>
            </a:r>
            <a:r>
              <a:rPr lang="en-US" dirty="0"/>
              <a:t> GUI that has these elements. </a:t>
            </a:r>
          </a:p>
          <a:p>
            <a:pPr lvl="1"/>
            <a:r>
              <a:rPr lang="en-US" dirty="0"/>
              <a:t>We only need to provide logic for our app, not the GUI part. </a:t>
            </a:r>
          </a:p>
        </p:txBody>
      </p:sp>
      <p:pic>
        <p:nvPicPr>
          <p:cNvPr id="4098" name="Picture 2" descr="an animation of slider widgets changing a plot">
            <a:extLst>
              <a:ext uri="{FF2B5EF4-FFF2-40B4-BE49-F238E27FC236}">
                <a16:creationId xmlns:a16="http://schemas.microsoft.com/office/drawing/2014/main" id="{AE5757BA-0D92-DF3C-8244-E969F8A44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1528064"/>
            <a:ext cx="5003800" cy="543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79487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{F1334E83-F796-0F4D-8642-E92DF019DC38}tf10001119</Template>
  <TotalTime>2926</TotalTime>
  <Words>2594</Words>
  <Application>Microsoft Macintosh PowerPoint</Application>
  <PresentationFormat>Widescreen</PresentationFormat>
  <Paragraphs>182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Gill Sans MT</vt:lpstr>
      <vt:lpstr>Gallery</vt:lpstr>
      <vt:lpstr>Today</vt:lpstr>
      <vt:lpstr>Mo’ Housekeeping</vt:lpstr>
      <vt:lpstr>UI and Widgets</vt:lpstr>
      <vt:lpstr>Interacting with Programs</vt:lpstr>
      <vt:lpstr>Graphical User Interfaces (GUI)</vt:lpstr>
      <vt:lpstr>Using GUI Frameworks (Side Note)</vt:lpstr>
      <vt:lpstr>PowerPoint Presentation</vt:lpstr>
      <vt:lpstr>Learning The Stack</vt:lpstr>
      <vt:lpstr>IPYWidgets</vt:lpstr>
      <vt:lpstr>Parts of the UI</vt:lpstr>
      <vt:lpstr>Widget Options </vt:lpstr>
      <vt:lpstr>UI Widgets</vt:lpstr>
      <vt:lpstr>Separating Parts of a Program</vt:lpstr>
      <vt:lpstr>Using Widgets</vt:lpstr>
      <vt:lpstr>Actions</vt:lpstr>
      <vt:lpstr>Callbacks</vt:lpstr>
      <vt:lpstr>Gui Based Programs</vt:lpstr>
      <vt:lpstr>MVC to the GUI</vt:lpstr>
      <vt:lpstr>Turn based Programming</vt:lpstr>
      <vt:lpstr>PowerPoint Presentation</vt:lpstr>
      <vt:lpstr>Building, One Widget at a time</vt:lpstr>
      <vt:lpstr>GUI wrap</vt:lpstr>
      <vt:lpstr>UI Elements We’ll Make</vt:lpstr>
      <vt:lpstr>What About us?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Today</dc:title>
  <dc:creator>Akeem Semper</dc:creator>
  <cp:lastModifiedBy>Akeem Semper</cp:lastModifiedBy>
  <cp:revision>23</cp:revision>
  <dcterms:created xsi:type="dcterms:W3CDTF">2023-11-29T16:47:21Z</dcterms:created>
  <dcterms:modified xsi:type="dcterms:W3CDTF">2024-11-21T16:50:40Z</dcterms:modified>
</cp:coreProperties>
</file>